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4792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2682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1223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5536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2349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5074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7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238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2510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4927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0793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A35E8-85FE-4421-9F26-4F360C78EBD3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7616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F9DF7C0-7EF4-4843-B3AC-196D655480E4}"/>
              </a:ext>
            </a:extLst>
          </p:cNvPr>
          <p:cNvSpPr/>
          <p:nvPr/>
        </p:nvSpPr>
        <p:spPr>
          <a:xfrm>
            <a:off x="574766" y="274608"/>
            <a:ext cx="11042468" cy="272323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B99C34ED-7617-43F6-8F7B-4B54E13E0D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6138" y="439457"/>
            <a:ext cx="9779724" cy="1689106"/>
          </a:xfrm>
        </p:spPr>
        <p:txBody>
          <a:bodyPr>
            <a:noAutofit/>
          </a:bodyPr>
          <a:lstStyle/>
          <a:p>
            <a:r>
              <a:rPr lang="ja-JP" altLang="en-US" sz="3600" dirty="0"/>
              <a:t>第</a:t>
            </a:r>
            <a:r>
              <a:rPr lang="en-US" altLang="ja-JP" sz="3600" dirty="0"/>
              <a:t>22</a:t>
            </a:r>
            <a:r>
              <a:rPr lang="ja-JP" altLang="en-US" sz="3600" dirty="0"/>
              <a:t>回日本褥瘡学会関東甲信越地方会</a:t>
            </a:r>
            <a:br>
              <a:rPr lang="en-US" altLang="ja-JP" sz="3600" dirty="0"/>
            </a:br>
            <a:r>
              <a:rPr lang="ja-JP" altLang="en-US" sz="3600" dirty="0"/>
              <a:t>利益相反の開示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D458564-03CB-4054-9E32-E20D7BE362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3920" y="3216707"/>
            <a:ext cx="8669438" cy="3459286"/>
          </a:xfrm>
        </p:spPr>
        <p:txBody>
          <a:bodyPr>
            <a:noAutofit/>
          </a:bodyPr>
          <a:lstStyle/>
          <a:p>
            <a:pPr>
              <a:lnSpc>
                <a:spcPct val="70000"/>
              </a:lnSpc>
            </a:pPr>
            <a:r>
              <a:rPr lang="ja-JP" altLang="en-US" dirty="0">
                <a:solidFill>
                  <a:srgbClr val="000000"/>
                </a:solidFill>
                <a:latin typeface="ヒラギノ角ゴ ProN W3" charset="-128"/>
                <a:ea typeface="ヒラギノ角ゴ ProN W3" charset="-128"/>
              </a:rPr>
              <a:t>演題発表に関連し、開示すべき</a:t>
            </a:r>
            <a:r>
              <a:rPr lang="en-US" altLang="ja-JP" dirty="0">
                <a:solidFill>
                  <a:srgbClr val="000000"/>
                </a:solidFill>
                <a:latin typeface="ヒラギノ角ゴ ProN W3" charset="-128"/>
                <a:ea typeface="ヒラギノ角ゴ ProN W3" charset="-128"/>
              </a:rPr>
              <a:t>COI</a:t>
            </a:r>
            <a:r>
              <a:rPr lang="ja-JP" altLang="en-US" dirty="0">
                <a:solidFill>
                  <a:srgbClr val="000000"/>
                </a:solidFill>
                <a:latin typeface="ヒラギノ角ゴ ProN W3" charset="-128"/>
                <a:ea typeface="ヒラギノ角ゴ ProN W3" charset="-128"/>
              </a:rPr>
              <a:t>関係にある企業などとして、</a:t>
            </a:r>
            <a:endParaRPr lang="en-US" altLang="ja-JP" dirty="0">
              <a:solidFill>
                <a:srgbClr val="000000"/>
              </a:solidFill>
              <a:latin typeface="ヒラギノ角ゴ ProN W3" charset="-128"/>
              <a:ea typeface="ヒラギノ角ゴ ProN W3" charset="-128"/>
            </a:endParaRPr>
          </a:p>
          <a:p>
            <a:pPr lvl="1" algn="l">
              <a:lnSpc>
                <a:spcPct val="70000"/>
              </a:lnSpc>
            </a:pPr>
            <a:r>
              <a:rPr lang="ja-JP" altLang="en-US" sz="2400" dirty="0">
                <a:latin typeface="ヒラギノ角ゴ ProN W3" charset="-128"/>
                <a:ea typeface="ヒラギノ角ゴ ProN W3" charset="-128"/>
              </a:rPr>
              <a:t>①顧問：　　　　　　　　　　　　　なし</a:t>
            </a:r>
            <a:endParaRPr lang="en-US" altLang="ja-JP" sz="2400" dirty="0">
              <a:latin typeface="ヒラギノ角ゴ ProN W3" charset="-128"/>
              <a:ea typeface="ヒラギノ角ゴ ProN W3" charset="-128"/>
            </a:endParaRPr>
          </a:p>
          <a:p>
            <a:pPr lvl="1" algn="l">
              <a:lnSpc>
                <a:spcPct val="70000"/>
              </a:lnSpc>
            </a:pPr>
            <a:r>
              <a:rPr lang="ja-JP" altLang="en-US" sz="2400" dirty="0">
                <a:latin typeface="ヒラギノ角ゴ ProN W3" charset="-128"/>
                <a:ea typeface="ヒラギノ角ゴ ProN W3" charset="-128"/>
              </a:rPr>
              <a:t>②株保有・利益：　　　　　　　　　なし</a:t>
            </a:r>
            <a:endParaRPr lang="en-US" altLang="ja-JP" sz="2400" dirty="0">
              <a:latin typeface="ヒラギノ角ゴ ProN W3" charset="-128"/>
              <a:ea typeface="ヒラギノ角ゴ ProN W3" charset="-128"/>
            </a:endParaRPr>
          </a:p>
          <a:p>
            <a:pPr lvl="1" algn="l">
              <a:lnSpc>
                <a:spcPct val="70000"/>
              </a:lnSpc>
            </a:pPr>
            <a:r>
              <a:rPr lang="ja-JP" altLang="en-US" sz="2400" dirty="0">
                <a:latin typeface="ヒラギノ角ゴ ProN W3" charset="-128"/>
                <a:ea typeface="ヒラギノ角ゴ ProN W3" charset="-128"/>
              </a:rPr>
              <a:t>③特許使用料：　　　　　　　　　　なし</a:t>
            </a:r>
            <a:endParaRPr lang="en-US" altLang="ja-JP" sz="2400" dirty="0">
              <a:latin typeface="ヒラギノ角ゴ ProN W3" charset="-128"/>
              <a:ea typeface="ヒラギノ角ゴ ProN W3" charset="-128"/>
            </a:endParaRPr>
          </a:p>
          <a:p>
            <a:pPr lvl="1" algn="l">
              <a:lnSpc>
                <a:spcPct val="70000"/>
              </a:lnSpc>
            </a:pPr>
            <a:r>
              <a:rPr lang="ja-JP" altLang="en-US" sz="2400" dirty="0">
                <a:latin typeface="ヒラギノ角ゴ ProN W3" charset="-128"/>
                <a:ea typeface="ヒラギノ角ゴ ProN W3" charset="-128"/>
              </a:rPr>
              <a:t>④講演料：　　　　　　　　　　　　なし</a:t>
            </a:r>
            <a:endParaRPr lang="en-US" altLang="ja-JP" sz="2400" dirty="0">
              <a:latin typeface="ヒラギノ角ゴ ProN W3" charset="-128"/>
              <a:ea typeface="ヒラギノ角ゴ ProN W3" charset="-128"/>
            </a:endParaRPr>
          </a:p>
          <a:p>
            <a:pPr lvl="1" algn="l">
              <a:lnSpc>
                <a:spcPct val="70000"/>
              </a:lnSpc>
            </a:pPr>
            <a:r>
              <a:rPr lang="ja-JP" altLang="en-US" sz="2400" dirty="0">
                <a:latin typeface="ヒラギノ角ゴ ProN W3" charset="-128"/>
                <a:ea typeface="ヒラギノ角ゴ ProN W3" charset="-128"/>
              </a:rPr>
              <a:t>⑤原稿料：　　　　　　　　　　　　なし</a:t>
            </a:r>
            <a:endParaRPr lang="en-US" altLang="ja-JP" sz="2400" dirty="0">
              <a:latin typeface="ヒラギノ角ゴ ProN W3" charset="-128"/>
              <a:ea typeface="ヒラギノ角ゴ ProN W3" charset="-128"/>
            </a:endParaRPr>
          </a:p>
          <a:p>
            <a:pPr lvl="1" algn="l">
              <a:lnSpc>
                <a:spcPct val="70000"/>
              </a:lnSpc>
            </a:pPr>
            <a:r>
              <a:rPr lang="ja-JP" altLang="en-US" sz="2400" dirty="0">
                <a:latin typeface="ヒラギノ角ゴ ProN W3" charset="-128"/>
                <a:ea typeface="ヒラギノ角ゴ ProN W3" charset="-128"/>
              </a:rPr>
              <a:t>⑥受託研究・共同研究費：　　　○○製薬</a:t>
            </a:r>
            <a:endParaRPr lang="en-US" altLang="ja-JP" sz="2400" dirty="0">
              <a:latin typeface="ヒラギノ角ゴ ProN W3" charset="-128"/>
              <a:ea typeface="ヒラギノ角ゴ ProN W3" charset="-128"/>
            </a:endParaRPr>
          </a:p>
          <a:p>
            <a:pPr lvl="1" algn="l">
              <a:lnSpc>
                <a:spcPct val="70000"/>
              </a:lnSpc>
            </a:pPr>
            <a:r>
              <a:rPr lang="ja-JP" altLang="en-US" sz="2400" dirty="0">
                <a:latin typeface="ヒラギノ角ゴ ProN W3" charset="-128"/>
                <a:ea typeface="ヒラギノ角ゴ ProN W3" charset="-128"/>
              </a:rPr>
              <a:t>⑦奨学寄付金：　　　　　　　　○○製薬</a:t>
            </a:r>
            <a:endParaRPr lang="en-US" altLang="ja-JP" sz="2400" dirty="0">
              <a:latin typeface="ヒラギノ角ゴ ProN W3" charset="-128"/>
              <a:ea typeface="ヒラギノ角ゴ ProN W3" charset="-128"/>
            </a:endParaRPr>
          </a:p>
          <a:p>
            <a:pPr lvl="1" algn="l">
              <a:lnSpc>
                <a:spcPct val="70000"/>
              </a:lnSpc>
            </a:pPr>
            <a:r>
              <a:rPr lang="ja-JP" altLang="en-US" sz="2400" dirty="0">
                <a:latin typeface="ヒラギノ角ゴ ProN W3" charset="-128"/>
                <a:ea typeface="ヒラギノ角ゴ ProN W3" charset="-128"/>
              </a:rPr>
              <a:t>⑧寄付講座所属：　　　　　　　　</a:t>
            </a:r>
            <a:r>
              <a:rPr lang="en-US" altLang="ja-JP" sz="2400" dirty="0">
                <a:latin typeface="ヒラギノ角ゴ ProN W3" charset="-128"/>
                <a:ea typeface="ヒラギノ角ゴ ProN W3" charset="-128"/>
              </a:rPr>
              <a:t>   </a:t>
            </a:r>
            <a:r>
              <a:rPr lang="ja-JP" altLang="en-US" sz="2400" dirty="0">
                <a:latin typeface="ヒラギノ角ゴ ProN W3" charset="-128"/>
                <a:ea typeface="ヒラギノ角ゴ ProN W3" charset="-128"/>
              </a:rPr>
              <a:t>あり（○○製薬）</a:t>
            </a:r>
            <a:endParaRPr lang="en-US" altLang="ja-JP" sz="2400" dirty="0">
              <a:latin typeface="ヒラギノ角ゴ ProN W3" charset="-128"/>
              <a:ea typeface="ヒラギノ角ゴ ProN W3" charset="-128"/>
            </a:endParaRPr>
          </a:p>
          <a:p>
            <a:pPr lvl="1" algn="l">
              <a:lnSpc>
                <a:spcPct val="70000"/>
              </a:lnSpc>
            </a:pPr>
            <a:r>
              <a:rPr lang="ja-JP" altLang="en-US" sz="2400" dirty="0">
                <a:latin typeface="ヒラギノ角ゴ ProN W3" charset="-128"/>
                <a:ea typeface="ヒラギノ角ゴ ProN W3" charset="-128"/>
              </a:rPr>
              <a:t>⑨贈答品などの報酬：</a:t>
            </a:r>
            <a:r>
              <a:rPr lang="en-US" altLang="ja-JP" sz="2400" dirty="0">
                <a:latin typeface="ヒラギノ角ゴ ProN W3" charset="-128"/>
                <a:ea typeface="ヒラギノ角ゴ ProN W3" charset="-128"/>
              </a:rPr>
              <a:t>                    </a:t>
            </a:r>
            <a:r>
              <a:rPr lang="ja-JP" altLang="en-US" sz="2400" dirty="0">
                <a:latin typeface="ヒラギノ角ゴ ProN W3" charset="-128"/>
                <a:ea typeface="ヒラギノ角ゴ ProN W3" charset="-128"/>
              </a:rPr>
              <a:t>　 なし</a:t>
            </a:r>
            <a:endParaRPr lang="en-US" altLang="ja-JP" sz="2400" dirty="0">
              <a:latin typeface="ヒラギノ角ゴ ProN W3" charset="-128"/>
              <a:ea typeface="ヒラギノ角ゴ ProN W3" charset="-128"/>
            </a:endParaRPr>
          </a:p>
          <a:p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19ED20C-3B01-4B01-9478-A6C8FEEA038D}"/>
              </a:ext>
            </a:extLst>
          </p:cNvPr>
          <p:cNvSpPr txBox="1"/>
          <p:nvPr/>
        </p:nvSpPr>
        <p:spPr>
          <a:xfrm>
            <a:off x="3456973" y="2232738"/>
            <a:ext cx="52433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/>
              <a:t>筆頭発表者名：●●　●●</a:t>
            </a:r>
          </a:p>
        </p:txBody>
      </p:sp>
    </p:spTree>
    <p:extLst>
      <p:ext uri="{BB962C8B-B14F-4D97-AF65-F5344CB8AC3E}">
        <p14:creationId xmlns:p14="http://schemas.microsoft.com/office/powerpoint/2010/main" val="2919211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テーマ">
  <a:themeElements>
    <a:clrScheme name="Office 2013 - 2022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9</TotalTime>
  <Words>99</Words>
  <Application>Microsoft Office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ヒラギノ角ゴ ProN W3</vt:lpstr>
      <vt:lpstr>Arial</vt:lpstr>
      <vt:lpstr>Calibri</vt:lpstr>
      <vt:lpstr>Calibri Light</vt:lpstr>
      <vt:lpstr>Office 2013 - 2022 テーマ</vt:lpstr>
      <vt:lpstr>第22回日本褥瘡学会関東甲信越地方会 利益相反の開示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第１回群馬県薬学大会 利益相反の開示</dc:title>
  <dc:creator>幸代 水谷</dc:creator>
  <cp:lastModifiedBy>水谷幸代</cp:lastModifiedBy>
  <cp:revision>12</cp:revision>
  <dcterms:created xsi:type="dcterms:W3CDTF">2018-04-10T08:33:25Z</dcterms:created>
  <dcterms:modified xsi:type="dcterms:W3CDTF">2025-09-16T07:59:20Z</dcterms:modified>
</cp:coreProperties>
</file>